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301" r:id="rId3"/>
    <p:sldId id="302" r:id="rId4"/>
    <p:sldId id="303" r:id="rId5"/>
    <p:sldId id="304" r:id="rId6"/>
    <p:sldId id="346" r:id="rId7"/>
    <p:sldId id="344" r:id="rId8"/>
    <p:sldId id="262" r:id="rId9"/>
    <p:sldId id="283" r:id="rId10"/>
    <p:sldId id="284" r:id="rId11"/>
    <p:sldId id="285" r:id="rId12"/>
    <p:sldId id="263" r:id="rId13"/>
    <p:sldId id="286" r:id="rId14"/>
    <p:sldId id="287" r:id="rId15"/>
    <p:sldId id="260" r:id="rId16"/>
    <p:sldId id="261" r:id="rId17"/>
    <p:sldId id="291" r:id="rId18"/>
    <p:sldId id="292" r:id="rId19"/>
    <p:sldId id="294" r:id="rId20"/>
    <p:sldId id="293" r:id="rId21"/>
    <p:sldId id="299" r:id="rId22"/>
    <p:sldId id="310" r:id="rId23"/>
    <p:sldId id="264" r:id="rId24"/>
    <p:sldId id="297" r:id="rId25"/>
    <p:sldId id="266" r:id="rId26"/>
    <p:sldId id="312" r:id="rId27"/>
    <p:sldId id="298" r:id="rId28"/>
    <p:sldId id="267" r:id="rId29"/>
    <p:sldId id="311" r:id="rId30"/>
    <p:sldId id="308" r:id="rId31"/>
    <p:sldId id="268" r:id="rId32"/>
    <p:sldId id="343" r:id="rId33"/>
    <p:sldId id="258" r:id="rId34"/>
    <p:sldId id="271" r:id="rId35"/>
    <p:sldId id="300" r:id="rId36"/>
    <p:sldId id="306" r:id="rId37"/>
    <p:sldId id="273" r:id="rId38"/>
    <p:sldId id="307" r:id="rId39"/>
    <p:sldId id="313" r:id="rId40"/>
    <p:sldId id="274" r:id="rId41"/>
    <p:sldId id="345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2" r:id="rId51"/>
    <p:sldId id="341" r:id="rId52"/>
    <p:sldId id="331" r:id="rId53"/>
    <p:sldId id="326" r:id="rId54"/>
    <p:sldId id="327" r:id="rId55"/>
    <p:sldId id="328" r:id="rId56"/>
    <p:sldId id="329" r:id="rId57"/>
    <p:sldId id="332" r:id="rId58"/>
    <p:sldId id="33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78915"/>
  </p:normalViewPr>
  <p:slideViewPr>
    <p:cSldViewPr snapToGrid="0" snapToObjects="1">
      <p:cViewPr>
        <p:scale>
          <a:sx n="79" d="100"/>
          <a:sy n="79" d="100"/>
        </p:scale>
        <p:origin x="49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83F5F-30EE-634F-B13D-9713B5E33CF4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6B30F-5090-4C47-9503-A720F11C4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2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Etxaberria</a:t>
            </a:r>
            <a:r>
              <a:rPr lang="en-US" dirty="0" smtClean="0"/>
              <a:t>”, “</a:t>
            </a:r>
            <a:r>
              <a:rPr lang="en-US" dirty="0" err="1" smtClean="0"/>
              <a:t>Etxazarra</a:t>
            </a:r>
            <a:r>
              <a:rPr lang="en-US" dirty="0" smtClean="0"/>
              <a:t>”, “</a:t>
            </a:r>
            <a:r>
              <a:rPr lang="en-US" dirty="0" err="1" smtClean="0"/>
              <a:t>Etxaguren</a:t>
            </a:r>
            <a:r>
              <a:rPr lang="en-US" dirty="0" smtClean="0"/>
              <a:t>”, “</a:t>
            </a:r>
            <a:r>
              <a:rPr lang="en-US" dirty="0" err="1" smtClean="0"/>
              <a:t>Etxarren</a:t>
            </a:r>
            <a:r>
              <a:rPr lang="en-US" dirty="0" smtClean="0"/>
              <a:t>”</a:t>
            </a:r>
          </a:p>
          <a:p>
            <a:r>
              <a:rPr lang="en-US" smtClean="0"/>
              <a:t>New house, old house, the far side of the house, stone house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6B30F-5090-4C47-9503-A720F11C42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6B30F-5090-4C47-9503-A720F11C42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7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6B30F-5090-4C47-9503-A720F11C42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3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9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5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1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1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5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5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B3CE4-3B3C-0841-92DB-9A18B19DC853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C816-458D-854A-A42F-05B00E5DB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79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21619"/>
            <a:ext cx="9144000" cy="2387600"/>
          </a:xfrm>
        </p:spPr>
        <p:txBody>
          <a:bodyPr/>
          <a:lstStyle/>
          <a:p>
            <a:r>
              <a:rPr lang="en-US" dirty="0" smtClean="0"/>
              <a:t>Neural Machine Translation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060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err="1" smtClean="0"/>
              <a:t>Kyunghyun</a:t>
            </a:r>
            <a:r>
              <a:rPr lang="en-US" sz="3000" dirty="0" smtClean="0"/>
              <a:t> Cho</a:t>
            </a:r>
          </a:p>
          <a:p>
            <a:r>
              <a:rPr lang="en-US" dirty="0" smtClean="0"/>
              <a:t>Courant Institute of Mathematical Sciences (Computer Science) &amp;</a:t>
            </a:r>
          </a:p>
          <a:p>
            <a:r>
              <a:rPr lang="en-US" dirty="0" smtClean="0"/>
              <a:t>Center for Data Science,</a:t>
            </a:r>
          </a:p>
          <a:p>
            <a:r>
              <a:rPr lang="en-US" dirty="0" smtClean="0"/>
              <a:t>New York University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1163766"/>
            <a:ext cx="9144000" cy="26680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Multilingual</a:t>
            </a:r>
            <a:r>
              <a:rPr lang="en-US" sz="2800" smtClean="0"/>
              <a:t>, Character-Level, Non-parametric</a:t>
            </a:r>
          </a:p>
          <a:p>
            <a:r>
              <a:rPr lang="en-US" sz="2800" dirty="0" smtClean="0"/>
              <a:t> Machine Translation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4918" y="106829"/>
            <a:ext cx="6860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Euskal</a:t>
            </a:r>
            <a:r>
              <a:rPr lang="en-US" dirty="0"/>
              <a:t> </a:t>
            </a:r>
            <a:r>
              <a:rPr lang="en-US" dirty="0" err="1"/>
              <a:t>Herriko</a:t>
            </a:r>
            <a:r>
              <a:rPr lang="en-US" dirty="0"/>
              <a:t> </a:t>
            </a:r>
            <a:r>
              <a:rPr lang="en-US" dirty="0" err="1" smtClean="0"/>
              <a:t>Unibertsitatea</a:t>
            </a:r>
            <a:r>
              <a:rPr lang="en-US" dirty="0" smtClean="0"/>
              <a:t> (University </a:t>
            </a:r>
            <a:r>
              <a:rPr lang="en-US" dirty="0" smtClean="0"/>
              <a:t>of the Basque Country)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Language modelling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Question-answering</a:t>
            </a:r>
          </a:p>
          <a:p>
            <a:pPr lvl="1"/>
            <a:r>
              <a:rPr lang="en-US" dirty="0" smtClean="0"/>
              <a:t>Context (Question): “Who is the President of the United States?”</a:t>
            </a:r>
          </a:p>
          <a:p>
            <a:pPr lvl="1"/>
            <a:r>
              <a:rPr lang="en-US" dirty="0" smtClean="0"/>
              <a:t>Candidate answers: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“Obama is the President of the U.S.”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“Tsipras is the President of America.”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66" y="3840685"/>
            <a:ext cx="7419949" cy="82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Language modelling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caption generation</a:t>
            </a:r>
          </a:p>
          <a:p>
            <a:pPr lvl="1"/>
            <a:r>
              <a:rPr lang="en-US" dirty="0" smtClean="0"/>
              <a:t>Context (Image)</a:t>
            </a:r>
          </a:p>
          <a:p>
            <a:pPr lvl="1"/>
            <a:r>
              <a:rPr lang="en-US" dirty="0" smtClean="0"/>
              <a:t> Candidate answers: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“Two dolphins are diving.”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“Two men are flying.”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497" y="2818151"/>
            <a:ext cx="5035624" cy="3795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82" y="3827281"/>
            <a:ext cx="5199713" cy="7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335"/>
            <a:ext cx="10515600" cy="1325563"/>
          </a:xfrm>
        </p:spPr>
        <p:txBody>
          <a:bodyPr/>
          <a:lstStyle/>
          <a:p>
            <a:r>
              <a:rPr lang="en-US" dirty="0" smtClean="0"/>
              <a:t>Recurrent language modelling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835"/>
            <a:ext cx="10515600" cy="4351338"/>
          </a:xfrm>
        </p:spPr>
        <p:txBody>
          <a:bodyPr/>
          <a:lstStyle/>
          <a:p>
            <a:r>
              <a:rPr lang="en-US" dirty="0" smtClean="0"/>
              <a:t>Autoregressive modelling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Assumption: left-to-right generation (dependency)</a:t>
            </a:r>
          </a:p>
          <a:p>
            <a:r>
              <a:rPr lang="en-US" dirty="0" smtClean="0"/>
              <a:t>Example: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579907"/>
            <a:ext cx="8293100" cy="133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68" y="3548509"/>
            <a:ext cx="6719861" cy="28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language modelling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Autoregressive modelling</a:t>
            </a:r>
          </a:p>
          <a:p>
            <a:endParaRPr lang="en-US" dirty="0"/>
          </a:p>
          <a:p>
            <a:r>
              <a:rPr lang="en-US" sz="2800" dirty="0" smtClean="0"/>
              <a:t>Model each conditional with a parametrized function </a:t>
            </a:r>
            <a:r>
              <a:rPr lang="en-US" sz="2800" dirty="0" err="1" smtClean="0"/>
              <a:t>approximator</a:t>
            </a:r>
            <a:r>
              <a:rPr lang="en-US" sz="2800" dirty="0" smtClean="0"/>
              <a:t>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Generation process: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693" y="1498586"/>
            <a:ext cx="6345107" cy="1020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146" y="3652317"/>
            <a:ext cx="5741129" cy="1515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5942013"/>
            <a:ext cx="8483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language modelling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Autoregressive modelling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693" y="1498586"/>
            <a:ext cx="6345107" cy="1020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2971800"/>
            <a:ext cx="9194800" cy="334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4355" y="6426508"/>
            <a:ext cx="358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Mikolov</a:t>
            </a:r>
            <a:r>
              <a:rPr lang="en-US" dirty="0" smtClean="0"/>
              <a:t> et al., 2010; Graves,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225"/>
            <a:ext cx="10515600" cy="1325563"/>
          </a:xfrm>
        </p:spPr>
        <p:txBody>
          <a:bodyPr/>
          <a:lstStyle/>
          <a:p>
            <a:r>
              <a:rPr lang="en-US" dirty="0" smtClean="0"/>
              <a:t>Neural machine translation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4931" y="1675725"/>
            <a:ext cx="5914869" cy="4351338"/>
          </a:xfrm>
        </p:spPr>
        <p:txBody>
          <a:bodyPr/>
          <a:lstStyle/>
          <a:p>
            <a:r>
              <a:rPr lang="en-US" dirty="0" smtClean="0"/>
              <a:t>Conditional recurrent language model</a:t>
            </a:r>
          </a:p>
          <a:p>
            <a:r>
              <a:rPr lang="en-US" dirty="0" smtClean="0"/>
              <a:t>Context: source sentence</a:t>
            </a:r>
          </a:p>
          <a:p>
            <a:pPr lvl="1"/>
            <a:r>
              <a:rPr lang="en-US" dirty="0" smtClean="0"/>
              <a:t>Compressed into a single vector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Language model: target sentence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Maximum likelihood learning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30" y="3117215"/>
            <a:ext cx="2978358" cy="363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558" y="2679751"/>
            <a:ext cx="396930" cy="317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05" y="3945704"/>
            <a:ext cx="5328888" cy="986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05" y="5529715"/>
            <a:ext cx="4431153" cy="962143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896401" y="2053653"/>
            <a:ext cx="5848189" cy="39734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56616" y="6426508"/>
            <a:ext cx="703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Kalchbrenner</a:t>
            </a:r>
            <a:r>
              <a:rPr lang="en-US" dirty="0" smtClean="0"/>
              <a:t> &amp; </a:t>
            </a:r>
            <a:r>
              <a:rPr lang="en-US" dirty="0" err="1" smtClean="0"/>
              <a:t>Blunsom</a:t>
            </a:r>
            <a:r>
              <a:rPr lang="en-US" dirty="0" smtClean="0"/>
              <a:t>, 2013; </a:t>
            </a:r>
            <a:r>
              <a:rPr lang="en-US" dirty="0" err="1" smtClean="0"/>
              <a:t>Sutskever</a:t>
            </a:r>
            <a:r>
              <a:rPr lang="en-US" dirty="0" smtClean="0"/>
              <a:t> et al., 2014; Cho et al.,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36" y="365125"/>
            <a:ext cx="10799164" cy="1325563"/>
          </a:xfrm>
        </p:spPr>
        <p:txBody>
          <a:bodyPr/>
          <a:lstStyle/>
          <a:p>
            <a:r>
              <a:rPr lang="en-US" dirty="0" smtClean="0"/>
              <a:t>Attention-based neural </a:t>
            </a:r>
            <a:r>
              <a:rPr lang="en-US" smtClean="0"/>
              <a:t>machine translation (1)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2" y="1905388"/>
            <a:ext cx="6183885" cy="4323023"/>
          </a:xfrm>
          <a:prstGeom prst="rect">
            <a:avLst/>
          </a:prstGeom>
        </p:spPr>
      </p:pic>
      <p:pic>
        <p:nvPicPr>
          <p:cNvPr id="9" name="Content Placeholder 13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23456" y="2040300"/>
            <a:ext cx="5848189" cy="39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26" y="-219490"/>
            <a:ext cx="10785762" cy="1325563"/>
          </a:xfrm>
        </p:spPr>
        <p:txBody>
          <a:bodyPr/>
          <a:lstStyle/>
          <a:p>
            <a:r>
              <a:rPr lang="en-US" dirty="0" smtClean="0"/>
              <a:t>Attention-based neural machine translation (2)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024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human translators work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839788" y="2383435"/>
            <a:ext cx="5157787" cy="38062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Summarize what has been translated so far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a relevant part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Write the next target symbol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 to 1</a:t>
            </a:r>
          </a:p>
          <a:p>
            <a:endParaRPr lang="en-US" dirty="0"/>
          </a:p>
        </p:txBody>
      </p:sp>
      <p:pic>
        <p:nvPicPr>
          <p:cNvPr id="14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10858" y="458282"/>
            <a:ext cx="4347147" cy="65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26" y="365125"/>
            <a:ext cx="10785762" cy="1325563"/>
          </a:xfrm>
        </p:spPr>
        <p:txBody>
          <a:bodyPr/>
          <a:lstStyle/>
          <a:p>
            <a:r>
              <a:rPr lang="en-US" dirty="0" smtClean="0"/>
              <a:t>Attention-based neural machine translation (3)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024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Score each source symbol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250241"/>
            <a:ext cx="5036655" cy="42255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024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Compute time-dependent context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8658" y="2250241"/>
            <a:ext cx="4317016" cy="4225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88577" y="6426508"/>
            <a:ext cx="24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Bahdanau</a:t>
            </a:r>
            <a:r>
              <a:rPr lang="en-US" dirty="0" smtClean="0"/>
              <a:t> et al.,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814" y="1329364"/>
            <a:ext cx="8090686" cy="55286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9626" y="365125"/>
            <a:ext cx="107857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Attention-based neural machine translation (4)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88576" y="6211669"/>
            <a:ext cx="240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Bahdanau</a:t>
            </a:r>
            <a:r>
              <a:rPr lang="en-US" dirty="0" smtClean="0"/>
              <a:t> et al., 2015;</a:t>
            </a:r>
          </a:p>
          <a:p>
            <a:r>
              <a:rPr lang="en-US" dirty="0" smtClean="0"/>
              <a:t>Jean et al.,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historical remark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did neural machine translation start, and where does it fit?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8" y="0"/>
            <a:ext cx="11092343" cy="550284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2863121" y="5846164"/>
            <a:ext cx="6805535" cy="1499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67856" y="5981077"/>
            <a:ext cx="602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 Year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645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8" y="196475"/>
            <a:ext cx="9413675" cy="6114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5888" y="6396335"/>
            <a:ext cx="449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WMT 2017</a:t>
            </a:r>
            <a:r>
              <a:rPr lang="en-US" sz="2400" smtClean="0"/>
              <a:t>: news translation </a:t>
            </a:r>
            <a:r>
              <a:rPr lang="en-US" sz="2400" dirty="0" smtClean="0"/>
              <a:t>task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858780" y="2038662"/>
            <a:ext cx="779489" cy="869430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38269" y="2038662"/>
            <a:ext cx="1124262" cy="869430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62531" y="682854"/>
            <a:ext cx="1828800" cy="681251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62531" y="1357411"/>
            <a:ext cx="1828800" cy="681251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91331" y="2031968"/>
            <a:ext cx="929390" cy="876124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0111" y="2038662"/>
            <a:ext cx="929390" cy="876124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546" y="2031968"/>
            <a:ext cx="1313089" cy="876124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98635" y="2025274"/>
            <a:ext cx="935435" cy="876124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92510" y="4971642"/>
            <a:ext cx="1798821" cy="724620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77520" y="5700033"/>
            <a:ext cx="1798821" cy="610827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77520" y="4358929"/>
            <a:ext cx="1798821" cy="610827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77520" y="3670414"/>
            <a:ext cx="1798821" cy="610827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96934" y="2020361"/>
            <a:ext cx="923198" cy="881037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8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smtClean="0"/>
              <a:t>A better single-pair translation system has </a:t>
            </a:r>
            <a:br>
              <a:rPr lang="en-US" i="1" dirty="0" smtClean="0"/>
            </a:br>
            <a:r>
              <a:rPr lang="en-US" i="1" dirty="0" smtClean="0"/>
              <a:t>never been “the” goal of neural MT</a:t>
            </a:r>
          </a:p>
        </p:txBody>
      </p:sp>
    </p:spTree>
    <p:extLst>
      <p:ext uri="{BB962C8B-B14F-4D97-AF65-F5344CB8AC3E}">
        <p14:creationId xmlns:p14="http://schemas.microsoft.com/office/powerpoint/2010/main" val="21352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representation:</a:t>
            </a:r>
            <a:br>
              <a:rPr lang="en-US" dirty="0" smtClean="0"/>
            </a:br>
            <a:r>
              <a:rPr lang="en-US" dirty="0" smtClean="0"/>
              <a:t>Interlingua 2.0?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we can project sentences in multiple languages into a single vector space?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NMT do?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32450"/>
          </a:xfrm>
        </p:spPr>
        <p:txBody>
          <a:bodyPr/>
          <a:lstStyle/>
          <a:p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18543"/>
            <a:ext cx="5157787" cy="4076050"/>
          </a:xfrm>
        </p:spPr>
        <p:txBody>
          <a:bodyPr/>
          <a:lstStyle/>
          <a:p>
            <a:r>
              <a:rPr lang="en-US" dirty="0" smtClean="0"/>
              <a:t>Project a source sentence into a set of continuous vectors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32450"/>
          </a:xfrm>
        </p:spPr>
        <p:txBody>
          <a:bodyPr/>
          <a:lstStyle/>
          <a:p>
            <a:r>
              <a:rPr lang="en-US" dirty="0" err="1" smtClean="0"/>
              <a:t>Decoder+Attention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18543"/>
            <a:ext cx="5183188" cy="4076050"/>
          </a:xfrm>
        </p:spPr>
        <p:txBody>
          <a:bodyPr/>
          <a:lstStyle/>
          <a:p>
            <a:r>
              <a:rPr lang="en-US" dirty="0" smtClean="0"/>
              <a:t>Decode a target sentence from a set of “source” continuous vectors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3" y="3534581"/>
            <a:ext cx="5001597" cy="235512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84" y="3105299"/>
            <a:ext cx="3657849" cy="35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“continuous vector space”?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4893" y="1825625"/>
            <a:ext cx="601105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Similar sentences are near each other in this vector space</a:t>
            </a:r>
          </a:p>
          <a:p>
            <a:r>
              <a:rPr lang="en-US" dirty="0" smtClean="0"/>
              <a:t>Multiple dimensions of similarity are encoded simultaneously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11" y="1690687"/>
            <a:ext cx="5768068" cy="4486275"/>
          </a:xfrm>
        </p:spPr>
      </p:pic>
      <p:sp>
        <p:nvSpPr>
          <p:cNvPr id="5" name="TextBox 4"/>
          <p:cNvSpPr txBox="1"/>
          <p:nvPr/>
        </p:nvSpPr>
        <p:spPr>
          <a:xfrm>
            <a:off x="9788576" y="6429723"/>
            <a:ext cx="24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</a:t>
            </a:r>
            <a:r>
              <a:rPr lang="en-US" dirty="0" err="1" smtClean="0"/>
              <a:t>Sutskever</a:t>
            </a:r>
            <a:r>
              <a:rPr lang="en-US" dirty="0" smtClean="0"/>
              <a:t> et al.,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01" y="2173574"/>
            <a:ext cx="6497035" cy="35226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“continuous vector space”?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4893" y="1825625"/>
            <a:ext cx="601105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Similar sentences are near each other in this vector space</a:t>
            </a:r>
          </a:p>
          <a:p>
            <a:r>
              <a:rPr lang="en-US" dirty="0" smtClean="0"/>
              <a:t>Multiple dimensions of similarity are encoded simultaneously</a:t>
            </a:r>
          </a:p>
          <a:p>
            <a:endParaRPr lang="en-US" dirty="0"/>
          </a:p>
          <a:p>
            <a:r>
              <a:rPr lang="en-US" dirty="0" smtClean="0"/>
              <a:t>(Trainable) near-bijective mapping between the continuous vector space and the sentence space</a:t>
            </a:r>
          </a:p>
          <a:p>
            <a:endParaRPr lang="en-US" dirty="0" smtClean="0"/>
          </a:p>
          <a:p>
            <a:r>
              <a:rPr lang="en-US" b="1" dirty="0" smtClean="0"/>
              <a:t>Stripped of hard linguistic symbols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3"/>
          </a:xfrm>
        </p:spPr>
        <p:txBody>
          <a:bodyPr/>
          <a:lstStyle/>
          <a:p>
            <a:r>
              <a:rPr lang="en-US" dirty="0" smtClean="0"/>
              <a:t>What is this “continuous vector space”?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728" y="1349157"/>
            <a:ext cx="9598539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5575" y="6429723"/>
            <a:ext cx="544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</a:t>
            </a:r>
            <a:r>
              <a:rPr lang="en-US" dirty="0" err="1" smtClean="0"/>
              <a:t>Firat</a:t>
            </a:r>
            <a:r>
              <a:rPr lang="en-US" dirty="0" smtClean="0"/>
              <a:t> et al., 2016; Luong et al., 2015; Dong et al., 2015)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6410" y="5778688"/>
            <a:ext cx="10779177" cy="464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this continuous vector space be shared across multiple </a:t>
            </a:r>
            <a:r>
              <a:rPr lang="en-US" smtClean="0"/>
              <a:t>languages?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52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97" y="305165"/>
            <a:ext cx="10709223" cy="1325563"/>
          </a:xfrm>
        </p:spPr>
        <p:txBody>
          <a:bodyPr/>
          <a:lstStyle/>
          <a:p>
            <a:r>
              <a:rPr lang="en-US" dirty="0" smtClean="0"/>
              <a:t>Multi-way, multilingual </a:t>
            </a:r>
            <a:r>
              <a:rPr lang="en-US" smtClean="0"/>
              <a:t>machine translation (1)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829" y="4935131"/>
            <a:ext cx="7360171" cy="1922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057" y="3346758"/>
            <a:ext cx="2736938" cy="1226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642" y="1219354"/>
            <a:ext cx="4713157" cy="1807787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7540051" y="3236792"/>
            <a:ext cx="2983043" cy="1469036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Language-agnostic</a:t>
            </a:r>
          </a:p>
          <a:p>
            <a:pPr algn="ctr"/>
            <a:r>
              <a:rPr lang="en-US" dirty="0" smtClean="0"/>
              <a:t>Continuous Vector Space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6200000">
            <a:off x="9346563" y="4360258"/>
            <a:ext cx="914009" cy="617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8637457" y="2808971"/>
            <a:ext cx="719528" cy="617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half" idx="1"/>
          </p:nvPr>
        </p:nvSpPr>
        <p:spPr>
          <a:xfrm>
            <a:off x="465751" y="1805467"/>
            <a:ext cx="601105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One encoder per source language</a:t>
            </a:r>
          </a:p>
          <a:p>
            <a:r>
              <a:rPr lang="en-US" dirty="0" smtClean="0"/>
              <a:t>One decoder per target language</a:t>
            </a:r>
          </a:p>
          <a:p>
            <a:r>
              <a:rPr lang="en-US" dirty="0" smtClean="0"/>
              <a:t>Attention/alignment shared across</a:t>
            </a:r>
            <a:br>
              <a:rPr lang="en-US" dirty="0" smtClean="0"/>
            </a:br>
            <a:r>
              <a:rPr lang="en-US" dirty="0" smtClean="0"/>
              <a:t>all the language pairs</a:t>
            </a:r>
          </a:p>
          <a:p>
            <a:r>
              <a:rPr lang="en-US" dirty="0" smtClean="0"/>
              <a:t>Only bilingual parallel </a:t>
            </a:r>
            <a:br>
              <a:rPr lang="en-US" dirty="0" smtClean="0"/>
            </a:br>
            <a:r>
              <a:rPr lang="en-US" dirty="0" smtClean="0"/>
              <a:t>corpora necessary </a:t>
            </a:r>
          </a:p>
          <a:p>
            <a:pPr lvl="1"/>
            <a:r>
              <a:rPr lang="en-US" dirty="0" smtClean="0"/>
              <a:t>No multi-way parallel corpus needed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3" y="6518275"/>
            <a:ext cx="544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Firat</a:t>
            </a:r>
            <a:r>
              <a:rPr lang="en-US" dirty="0" smtClean="0"/>
              <a:t> et al.,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36" y="365125"/>
            <a:ext cx="11137692" cy="1325563"/>
          </a:xfrm>
        </p:spPr>
        <p:txBody>
          <a:bodyPr/>
          <a:lstStyle/>
          <a:p>
            <a:r>
              <a:rPr lang="en-US" dirty="0" smtClean="0"/>
              <a:t>Multi-way, multilingual </a:t>
            </a:r>
            <a:r>
              <a:rPr lang="en-US" smtClean="0"/>
              <a:t>machine translation (2)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Neural nets are like </a:t>
            </a:r>
            <a:r>
              <a:rPr lang="en-US" dirty="0" err="1" smtClean="0"/>
              <a:t>lego</a:t>
            </a:r>
            <a:endParaRPr lang="en-US" dirty="0" smtClean="0"/>
          </a:p>
          <a:p>
            <a:r>
              <a:rPr lang="en-US" dirty="0" smtClean="0"/>
              <a:t>Build one encoder per source</a:t>
            </a:r>
          </a:p>
          <a:p>
            <a:r>
              <a:rPr lang="en-US" dirty="0" smtClean="0"/>
              <a:t>Build one decoder per target</a:t>
            </a:r>
          </a:p>
          <a:p>
            <a:r>
              <a:rPr lang="en-US" dirty="0" smtClean="0"/>
              <a:t>Build one attention mechanism</a:t>
            </a:r>
          </a:p>
          <a:p>
            <a:r>
              <a:rPr lang="en-US" dirty="0" smtClean="0"/>
              <a:t>Given a sentence pair </a:t>
            </a:r>
          </a:p>
          <a:p>
            <a:pPr lvl="1"/>
            <a:r>
              <a:rPr lang="en-US" sz="2800" dirty="0" smtClean="0"/>
              <a:t> </a:t>
            </a:r>
          </a:p>
          <a:p>
            <a:pPr lvl="1"/>
            <a:r>
              <a:rPr lang="en-US" sz="2800" dirty="0"/>
              <a:t> 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49903" y="6518275"/>
            <a:ext cx="544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Firat</a:t>
            </a:r>
            <a:r>
              <a:rPr lang="en-US" dirty="0" smtClean="0"/>
              <a:t> et al., 2016)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65" y="1374750"/>
            <a:ext cx="4883963" cy="54362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210" y="3934833"/>
            <a:ext cx="2171492" cy="3392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910" y="4380491"/>
            <a:ext cx="3871419" cy="3426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10" y="4804138"/>
            <a:ext cx="4542867" cy="3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64"/>
            <a:ext cx="12192000" cy="470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87" y="365125"/>
            <a:ext cx="10694233" cy="1325563"/>
          </a:xfrm>
        </p:spPr>
        <p:txBody>
          <a:bodyPr/>
          <a:lstStyle/>
          <a:p>
            <a:r>
              <a:rPr lang="en-US" dirty="0" smtClean="0"/>
              <a:t>Multi-way, multilingual </a:t>
            </a:r>
            <a:r>
              <a:rPr lang="en-US" smtClean="0"/>
              <a:t>machine translation (3)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75751" y="2518348"/>
            <a:ext cx="5716249" cy="4339652"/>
            <a:chOff x="4831829" y="1219354"/>
            <a:chExt cx="7360171" cy="56386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1829" y="4935131"/>
              <a:ext cx="7360171" cy="19228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057" y="3346758"/>
              <a:ext cx="2736938" cy="12269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0642" y="1219354"/>
              <a:ext cx="4713157" cy="1807787"/>
            </a:xfrm>
            <a:prstGeom prst="rect">
              <a:avLst/>
            </a:prstGeom>
          </p:spPr>
        </p:pic>
        <p:sp>
          <p:nvSpPr>
            <p:cNvPr id="8" name="Cloud 7"/>
            <p:cNvSpPr/>
            <p:nvPr/>
          </p:nvSpPr>
          <p:spPr>
            <a:xfrm>
              <a:off x="7540051" y="3236792"/>
              <a:ext cx="2983043" cy="1469036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Language-agnostic</a:t>
              </a:r>
            </a:p>
            <a:p>
              <a:pPr algn="ctr"/>
              <a:r>
                <a:rPr lang="en-US" sz="1400" dirty="0" smtClean="0"/>
                <a:t>Continuous Vector Space</a:t>
              </a:r>
              <a:endParaRPr lang="en-US" sz="1400" dirty="0"/>
            </a:p>
          </p:txBody>
        </p:sp>
        <p:sp>
          <p:nvSpPr>
            <p:cNvPr id="12" name="Right Arrow 11"/>
            <p:cNvSpPr/>
            <p:nvPr/>
          </p:nvSpPr>
          <p:spPr>
            <a:xfrm rot="16200000">
              <a:off x="9346563" y="4360258"/>
              <a:ext cx="914009" cy="6179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6200000">
              <a:off x="8637457" y="2808971"/>
              <a:ext cx="719528" cy="6179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6"/>
          <p:cNvSpPr>
            <a:spLocks noGrp="1"/>
          </p:cNvSpPr>
          <p:nvPr>
            <p:ph sz="half" idx="1"/>
          </p:nvPr>
        </p:nvSpPr>
        <p:spPr>
          <a:xfrm>
            <a:off x="353168" y="1818995"/>
            <a:ext cx="650467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Sentence-level positive language transfer </a:t>
            </a:r>
          </a:p>
          <a:p>
            <a:r>
              <a:rPr lang="en-US" dirty="0" smtClean="0"/>
              <a:t>Helps low-resource language pairs</a:t>
            </a:r>
          </a:p>
          <a:p>
            <a:r>
              <a:rPr lang="en-US" dirty="0" smtClean="0"/>
              <a:t>Why?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Better structural constraint on the continuous vector space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Regularization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dirty="0"/>
          </a:p>
          <a:p>
            <a:r>
              <a:rPr lang="en-US" i="1" dirty="0" smtClean="0"/>
              <a:t>Real-valued vector-based interlingua?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3" y="6518275"/>
            <a:ext cx="544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Firat</a:t>
            </a:r>
            <a:r>
              <a:rPr lang="en-US" dirty="0" smtClean="0"/>
              <a:t> et al.,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languages: multimodal translation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4849" y="1413844"/>
            <a:ext cx="6325849" cy="647778"/>
          </a:xfrm>
        </p:spPr>
        <p:txBody>
          <a:bodyPr/>
          <a:lstStyle/>
          <a:p>
            <a:r>
              <a:rPr lang="en-US" smtClean="0"/>
              <a:t>Does the source have to be “sentence”?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4049" y="1275667"/>
            <a:ext cx="4906780" cy="4607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8" y="1781432"/>
            <a:ext cx="6256123" cy="5076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6123" y="6499798"/>
            <a:ext cx="626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(Xu et al., </a:t>
            </a:r>
            <a:r>
              <a:rPr lang="en-US" dirty="0" smtClean="0"/>
              <a:t>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languages: multimodal translation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06123" y="6499798"/>
            <a:ext cx="626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</a:t>
            </a:r>
            <a:r>
              <a:rPr lang="en-US" dirty="0" err="1" smtClean="0"/>
              <a:t>Caglayan</a:t>
            </a:r>
            <a:r>
              <a:rPr lang="en-US" dirty="0" smtClean="0"/>
              <a:t> </a:t>
            </a:r>
            <a:r>
              <a:rPr lang="en-US" dirty="0" smtClean="0"/>
              <a:t>et al., 2016; Elliott &amp; Kadar, 2017)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40871" y="1550916"/>
            <a:ext cx="11283043" cy="4888963"/>
          </a:xfrm>
        </p:spPr>
      </p:pic>
    </p:spTree>
    <p:extLst>
      <p:ext uri="{BB962C8B-B14F-4D97-AF65-F5344CB8AC3E}">
        <p14:creationId xmlns:p14="http://schemas.microsoft.com/office/powerpoint/2010/main" val="6001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sentence?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a sentence a sequence of phrases, words, morphemes or characters?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859" y="4177746"/>
            <a:ext cx="5551356" cy="262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sentence to a neural net?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3429" y="1825624"/>
            <a:ext cx="6357078" cy="4590166"/>
          </a:xfrm>
        </p:spPr>
        <p:txBody>
          <a:bodyPr>
            <a:normAutofit/>
          </a:bodyPr>
          <a:lstStyle/>
          <a:p>
            <a:r>
              <a:rPr lang="en-US" dirty="0" smtClean="0"/>
              <a:t>Each word/symbol: one-hot vector</a:t>
            </a:r>
          </a:p>
          <a:p>
            <a:r>
              <a:rPr lang="en-US" dirty="0" smtClean="0"/>
              <a:t>Prior-less encoding</a:t>
            </a:r>
          </a:p>
          <a:p>
            <a:r>
              <a:rPr lang="en-US" dirty="0" smtClean="0"/>
              <a:t>Permutation invariant</a:t>
            </a:r>
          </a:p>
          <a:p>
            <a:endParaRPr lang="en-US" dirty="0"/>
          </a:p>
          <a:p>
            <a:r>
              <a:rPr lang="en-US" dirty="0" smtClean="0"/>
              <a:t>Sentence</a:t>
            </a:r>
          </a:p>
          <a:p>
            <a:pPr lvl="1"/>
            <a:r>
              <a:rPr lang="en-US" sz="2800" dirty="0" smtClean="0"/>
              <a:t>To us: a sequence of words</a:t>
            </a:r>
          </a:p>
          <a:p>
            <a:pPr lvl="1"/>
            <a:r>
              <a:rPr lang="en-US" sz="2800" dirty="0" smtClean="0"/>
              <a:t>To NN:</a:t>
            </a:r>
            <a:r>
              <a:rPr lang="en-US" sz="2700" dirty="0" smtClean="0"/>
              <a:t> a sequence of one-hot vectors</a:t>
            </a:r>
          </a:p>
          <a:p>
            <a:endParaRPr lang="en-US" dirty="0" smtClean="0"/>
          </a:p>
          <a:p>
            <a:r>
              <a:rPr lang="en-US" i="1" dirty="0" smtClean="0"/>
              <a:t>What does it mean?</a:t>
            </a:r>
            <a:endParaRPr lang="en-US" i="1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0507" y="835153"/>
            <a:ext cx="5181600" cy="32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4537"/>
            <a:ext cx="10515600" cy="1325563"/>
          </a:xfrm>
        </p:spPr>
        <p:txBody>
          <a:bodyPr/>
          <a:lstStyle/>
          <a:p>
            <a:r>
              <a:rPr lang="en-US" dirty="0" smtClean="0"/>
              <a:t>Why not 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4422"/>
            <a:ext cx="10515600" cy="5816183"/>
          </a:xfrm>
        </p:spPr>
        <p:txBody>
          <a:bodyPr>
            <a:normAutofit/>
          </a:bodyPr>
          <a:lstStyle/>
          <a:p>
            <a:r>
              <a:rPr lang="en-US" dirty="0" smtClean="0"/>
              <a:t>Inefficient handling of various morphological variants</a:t>
            </a:r>
          </a:p>
          <a:p>
            <a:pPr lvl="1"/>
            <a:r>
              <a:rPr lang="en-US" dirty="0" smtClean="0"/>
              <a:t>Sub-optimal segmentation/tokenization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Etxaberria</a:t>
            </a:r>
            <a:r>
              <a:rPr lang="en-US" dirty="0" smtClean="0"/>
              <a:t>”, “</a:t>
            </a:r>
            <a:r>
              <a:rPr lang="en-US" dirty="0" err="1" smtClean="0"/>
              <a:t>Etxazarra</a:t>
            </a:r>
            <a:r>
              <a:rPr lang="en-US" dirty="0" smtClean="0"/>
              <a:t>”, “</a:t>
            </a:r>
            <a:r>
              <a:rPr lang="en-US" dirty="0" err="1" smtClean="0"/>
              <a:t>Etxaguren</a:t>
            </a:r>
            <a:r>
              <a:rPr lang="en-US" dirty="0" smtClean="0"/>
              <a:t>”, “</a:t>
            </a:r>
            <a:r>
              <a:rPr lang="en-US" dirty="0" err="1" smtClean="0"/>
              <a:t>Etxarren</a:t>
            </a:r>
            <a:r>
              <a:rPr lang="en-US" dirty="0" smtClean="0"/>
              <a:t>”: </a:t>
            </a:r>
            <a:r>
              <a:rPr lang="en-US" dirty="0" smtClean="0"/>
              <a:t>four independent vectors</a:t>
            </a:r>
          </a:p>
          <a:p>
            <a:r>
              <a:rPr lang="en-US" dirty="0" smtClean="0"/>
              <a:t>Lack of generalization to novel/rare morphological variants</a:t>
            </a:r>
          </a:p>
          <a:p>
            <a:pPr lvl="1"/>
            <a:r>
              <a:rPr lang="en-US" dirty="0" smtClean="0"/>
              <a:t>For instance,                   in Arabic =&gt; “and to his vehicle”</a:t>
            </a:r>
          </a:p>
          <a:p>
            <a:r>
              <a:rPr lang="en-US" dirty="0" smtClean="0"/>
              <a:t>One vector for compound words?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kolmi</a:t>
            </a:r>
            <a:r>
              <a:rPr lang="en-US" dirty="0" smtClean="0"/>
              <a:t>/</a:t>
            </a:r>
            <a:r>
              <a:rPr lang="en-US" dirty="0" err="1" smtClean="0"/>
              <a:t>vaihe</a:t>
            </a:r>
            <a:r>
              <a:rPr lang="en-US" dirty="0" smtClean="0"/>
              <a:t>/kilo/</a:t>
            </a:r>
            <a:r>
              <a:rPr lang="en-US" dirty="0" err="1" smtClean="0"/>
              <a:t>watti</a:t>
            </a:r>
            <a:r>
              <a:rPr lang="en-US" dirty="0" smtClean="0"/>
              <a:t>/</a:t>
            </a:r>
            <a:r>
              <a:rPr lang="en-US" dirty="0" err="1" smtClean="0"/>
              <a:t>tunti</a:t>
            </a:r>
            <a:r>
              <a:rPr lang="en-US" dirty="0" smtClean="0"/>
              <a:t>/</a:t>
            </a:r>
            <a:r>
              <a:rPr lang="en-US" dirty="0" err="1" smtClean="0"/>
              <a:t>mittari</a:t>
            </a:r>
            <a:r>
              <a:rPr lang="en-US" dirty="0" smtClean="0"/>
              <a:t>” =&gt; one vector?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kolme</a:t>
            </a:r>
            <a:r>
              <a:rPr lang="en-US" dirty="0" smtClean="0"/>
              <a:t>” =&gt; one vector?</a:t>
            </a:r>
          </a:p>
          <a:p>
            <a:r>
              <a:rPr lang="en-US" dirty="0" smtClean="0"/>
              <a:t>Spelling issues </a:t>
            </a:r>
          </a:p>
          <a:p>
            <a:pPr lvl="1"/>
            <a:r>
              <a:rPr lang="en-US" dirty="0" smtClean="0"/>
              <a:t>See Workshop on Processing Historical Language or Universal Dependencies</a:t>
            </a:r>
          </a:p>
          <a:p>
            <a:pPr lvl="1"/>
            <a:r>
              <a:rPr lang="en-US" dirty="0" smtClean="0"/>
              <a:t>Good segmentation/tokenization needed for each language</a:t>
            </a:r>
          </a:p>
          <a:p>
            <a:pPr lvl="1"/>
            <a:endParaRPr lang="en-US" dirty="0"/>
          </a:p>
          <a:p>
            <a:r>
              <a:rPr lang="en-US" i="1" dirty="0" smtClean="0"/>
              <a:t>So, no, words don’t look like the units we want to work with</a:t>
            </a:r>
            <a:r>
              <a:rPr lang="mr-IN" i="1" dirty="0" smtClean="0"/>
              <a:t>…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93" y="2524410"/>
            <a:ext cx="1151744" cy="52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Then, what should we do</a:t>
            </a:r>
            <a:r>
              <a:rPr lang="mr-IN" dirty="0" smtClean="0"/>
              <a:t>…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Original: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Gothenburg is the second-largest city in Sweden</a:t>
            </a:r>
          </a:p>
          <a:p>
            <a:r>
              <a:rPr lang="en-US" dirty="0" smtClean="0"/>
              <a:t>Word-level modelling:</a:t>
            </a:r>
            <a:br>
              <a:rPr lang="en-US" dirty="0" smtClean="0"/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(Gothenburg, is, the, second, -, largest, city, in, Sweden)</a:t>
            </a:r>
          </a:p>
          <a:p>
            <a:r>
              <a:rPr lang="en-US" dirty="0" err="1" smtClean="0"/>
              <a:t>Subword</a:t>
            </a:r>
            <a:r>
              <a:rPr lang="en-US" dirty="0" smtClean="0"/>
              <a:t>-level modelling </a:t>
            </a:r>
            <a:r>
              <a:rPr lang="en-US" sz="2400" dirty="0" smtClean="0"/>
              <a:t>(</a:t>
            </a:r>
            <a:r>
              <a:rPr lang="en-US" sz="2400" dirty="0" err="1" smtClean="0"/>
              <a:t>Sennrich</a:t>
            </a:r>
            <a:r>
              <a:rPr lang="en-US" sz="2400" dirty="0" smtClean="0"/>
              <a:t> et al., 2015; Wu et al., 2016)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Gothen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burg, is, the,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seco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nd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-,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larg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est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city, in, Sweden)</a:t>
            </a:r>
          </a:p>
          <a:p>
            <a:r>
              <a:rPr lang="en-US" dirty="0" smtClean="0"/>
              <a:t>Character-level modelling with segmentation </a:t>
            </a:r>
            <a:br>
              <a:rPr lang="en-US" dirty="0" smtClean="0"/>
            </a:br>
            <a:r>
              <a:rPr lang="en-US" sz="2400" dirty="0" smtClean="0"/>
              <a:t>(Wang et al., 2015; Luong &amp; Manning, 2016; Costa-</a:t>
            </a:r>
            <a:r>
              <a:rPr lang="en-US" sz="2400" dirty="0" err="1" smtClean="0"/>
              <a:t>Jussa</a:t>
            </a:r>
            <a:r>
              <a:rPr lang="en-US" sz="2400" dirty="0" smtClean="0"/>
              <a:t> &amp; </a:t>
            </a:r>
            <a:r>
              <a:rPr lang="en-US" sz="2400" dirty="0" err="1" smtClean="0"/>
              <a:t>Fonollosa</a:t>
            </a:r>
            <a:r>
              <a:rPr lang="en-US" sz="2400" dirty="0" smtClean="0"/>
              <a:t>, 2016)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G,o,t,h,e,n,b,u,r,g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i,s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t,h,e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s,e,c,o,n,d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(-),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l,a,r,g,e,s,t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c,i,t,y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i,n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),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S,w,e,d,e,n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))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Fully character-level modelling </a:t>
            </a:r>
            <a:r>
              <a:rPr lang="en-US" sz="2400" dirty="0" smtClean="0"/>
              <a:t>(Chung et al., 2016; Lee et al., 2017)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G,o,t,h,e,n,b,u,r,g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,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i,s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,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t,h,e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,s,e,c,o,n,d,-,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l,a,r,g,e,s,t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,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c,i,t,y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,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i,n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,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S,w,e,d,e,n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94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" y="2896870"/>
            <a:ext cx="11528664" cy="3961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Character-level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5864"/>
            <a:ext cx="10515600" cy="4351338"/>
          </a:xfrm>
        </p:spPr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subword</a:t>
            </a:r>
            <a:r>
              <a:rPr lang="en-US" dirty="0" smtClean="0"/>
              <a:t>-level representation</a:t>
            </a:r>
          </a:p>
          <a:p>
            <a:r>
              <a:rPr lang="en-US" dirty="0" smtClean="0"/>
              <a:t>Target: character-level representation</a:t>
            </a:r>
          </a:p>
          <a:p>
            <a:r>
              <a:rPr lang="en-US" i="1" dirty="0" smtClean="0"/>
              <a:t>The decoder implicitly learned word-like units automatically!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88576" y="6429723"/>
            <a:ext cx="24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(Chung et al., 2017)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91" y="2896870"/>
            <a:ext cx="6187181" cy="30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/>
          <a:stretch/>
        </p:blipFill>
        <p:spPr>
          <a:xfrm>
            <a:off x="838200" y="4122294"/>
            <a:ext cx="4597456" cy="2735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45" y="2278504"/>
            <a:ext cx="6011055" cy="4579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5205"/>
            <a:ext cx="10515600" cy="1325563"/>
          </a:xfrm>
        </p:spPr>
        <p:txBody>
          <a:bodyPr/>
          <a:lstStyle/>
          <a:p>
            <a:r>
              <a:rPr lang="en-US" dirty="0" smtClean="0"/>
              <a:t>Fully Character-level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0990"/>
            <a:ext cx="10515600" cy="4351338"/>
          </a:xfrm>
        </p:spPr>
        <p:txBody>
          <a:bodyPr/>
          <a:lstStyle/>
          <a:p>
            <a:r>
              <a:rPr lang="en-US" dirty="0" smtClean="0"/>
              <a:t>Source: character-level representation</a:t>
            </a:r>
          </a:p>
          <a:p>
            <a:r>
              <a:rPr lang="en-US" dirty="0" smtClean="0"/>
              <a:t>Target: character-level representation</a:t>
            </a:r>
          </a:p>
          <a:p>
            <a:r>
              <a:rPr lang="en-US" dirty="0" smtClean="0"/>
              <a:t>Efficient modelling with </a:t>
            </a:r>
            <a:br>
              <a:rPr lang="en-US" dirty="0" smtClean="0"/>
            </a:br>
            <a:r>
              <a:rPr lang="en-US" dirty="0" smtClean="0"/>
              <a:t>a convolutional-recurrent encoder</a:t>
            </a:r>
          </a:p>
          <a:p>
            <a:r>
              <a:rPr lang="en-US" dirty="0" smtClean="0"/>
              <a:t>Works as well as, or </a:t>
            </a:r>
            <a:r>
              <a:rPr lang="en-US" i="1" dirty="0" smtClean="0"/>
              <a:t>better than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subword</a:t>
            </a:r>
            <a:r>
              <a:rPr lang="en-US" dirty="0" smtClean="0"/>
              <a:t>-level translation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58793" y="222104"/>
            <a:ext cx="24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(Lee et al.,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07029" y="3280106"/>
            <a:ext cx="24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(Lee et al., 2017)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6" y="453245"/>
            <a:ext cx="6197600" cy="4279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6" y="4733145"/>
            <a:ext cx="11379200" cy="19812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475752" y="1859808"/>
            <a:ext cx="5386465" cy="1604964"/>
          </a:xfrm>
        </p:spPr>
        <p:txBody>
          <a:bodyPr/>
          <a:lstStyle/>
          <a:p>
            <a:r>
              <a:rPr lang="en-US" dirty="0" smtClean="0"/>
              <a:t>More robust to errors</a:t>
            </a:r>
          </a:p>
          <a:p>
            <a:r>
              <a:rPr lang="en-US" dirty="0" smtClean="0"/>
              <a:t>Better </a:t>
            </a:r>
            <a:r>
              <a:rPr lang="en-US" dirty="0" smtClean="0"/>
              <a:t>handles </a:t>
            </a:r>
            <a:r>
              <a:rPr lang="en-US" dirty="0" smtClean="0"/>
              <a:t>rare tokens</a:t>
            </a:r>
          </a:p>
          <a:p>
            <a:pPr lvl="1"/>
            <a:r>
              <a:rPr lang="en-US" i="1" dirty="0" smtClean="0"/>
              <a:t>Rare tokens are not necessary rare!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34713" y="2927243"/>
            <a:ext cx="5569814" cy="3593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/>
                </a:solidFill>
              </a:rPr>
              <a:t>[Allen 1987 IEEE 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ICNN]</a:t>
            </a:r>
          </a:p>
          <a:p>
            <a:r>
              <a:rPr lang="en-US" dirty="0" smtClean="0"/>
              <a:t>3310 </a:t>
            </a:r>
            <a:r>
              <a:rPr lang="en-US" dirty="0" err="1" smtClean="0"/>
              <a:t>En-Es</a:t>
            </a:r>
            <a:r>
              <a:rPr lang="en-US" dirty="0" smtClean="0"/>
              <a:t> pairs constructed on 31 </a:t>
            </a:r>
            <a:r>
              <a:rPr lang="en-US" dirty="0" err="1" smtClean="0"/>
              <a:t>En</a:t>
            </a:r>
            <a:r>
              <a:rPr lang="en-US" dirty="0" smtClean="0"/>
              <a:t>, 40 </a:t>
            </a:r>
            <a:r>
              <a:rPr lang="en-US" dirty="0" err="1" smtClean="0"/>
              <a:t>Es</a:t>
            </a:r>
            <a:r>
              <a:rPr lang="en-US" dirty="0" smtClean="0"/>
              <a:t> words, max 10/11 word sentence; 33 used as test set</a:t>
            </a:r>
          </a:p>
          <a:p>
            <a:r>
              <a:rPr lang="en-US" dirty="0" smtClean="0"/>
              <a:t>Binary encoding of words – 50 inputs, 66 outputs; 1 or 3 hidden 150-unit layers. Ave WER: 1.3 words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58" y="752837"/>
            <a:ext cx="138430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255" y="843819"/>
            <a:ext cx="1952611" cy="1948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480" y="843819"/>
            <a:ext cx="2659352" cy="2088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311" y="1031523"/>
            <a:ext cx="1292902" cy="134762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983011" y="2927243"/>
            <a:ext cx="6032218" cy="31587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/>
                </a:solidFill>
              </a:rPr>
              <a:t>[Chrisman 1992 </a:t>
            </a:r>
            <a:r>
              <a:rPr lang="en-US" i="1" dirty="0" smtClean="0">
                <a:solidFill>
                  <a:schemeClr val="accent2"/>
                </a:solidFill>
              </a:rPr>
              <a:t>Connection Science</a:t>
            </a:r>
            <a:r>
              <a:rPr lang="en-US" dirty="0" smtClean="0">
                <a:solidFill>
                  <a:schemeClr val="accent2"/>
                </a:solidFill>
              </a:rPr>
              <a:t>]</a:t>
            </a:r>
          </a:p>
          <a:p>
            <a:r>
              <a:rPr lang="en-US" dirty="0" smtClean="0"/>
              <a:t>Dual-ported RAAM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architecture </a:t>
            </a:r>
            <a:r>
              <a:rPr lang="en-US" dirty="0" smtClean="0">
                <a:solidFill>
                  <a:schemeClr val="accent2"/>
                </a:solidFill>
              </a:rPr>
              <a:t>[Pollack 1990 </a:t>
            </a:r>
            <a:r>
              <a:rPr lang="en-US" i="1" dirty="0" smtClean="0">
                <a:solidFill>
                  <a:schemeClr val="accent2"/>
                </a:solidFill>
              </a:rPr>
              <a:t>Artificial Intelligence</a:t>
            </a:r>
            <a:r>
              <a:rPr lang="en-US" dirty="0" smtClean="0">
                <a:solidFill>
                  <a:schemeClr val="accent2"/>
                </a:solidFill>
              </a:rPr>
              <a:t>] </a:t>
            </a:r>
            <a:r>
              <a:rPr lang="en-US" dirty="0" smtClean="0"/>
              <a:t>applied to corpus of 216 parallel pairs of simple </a:t>
            </a:r>
            <a:r>
              <a:rPr lang="en-US" dirty="0" err="1" smtClean="0"/>
              <a:t>En-Es</a:t>
            </a:r>
            <a:r>
              <a:rPr lang="en-US" dirty="0" smtClean="0"/>
              <a:t> sentences:</a:t>
            </a:r>
          </a:p>
          <a:p>
            <a:r>
              <a:rPr lang="en-US" dirty="0" smtClean="0"/>
              <a:t>Split 50/50 as train/test, 75% of sentences correctly translated!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1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Character-level Multilingual Translation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516" y="1169258"/>
            <a:ext cx="11098967" cy="5006689"/>
          </a:xfrm>
        </p:spPr>
        <p:txBody>
          <a:bodyPr/>
          <a:lstStyle/>
          <a:p>
            <a:r>
              <a:rPr lang="en-US" dirty="0" smtClean="0"/>
              <a:t>When symbols are shared across multiple languages, why not share a single encoder/decoder for them?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Language transfer at all levels: letters, words, phrases, sentences, 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Intra-sentence code-switching </a:t>
            </a:r>
            <a:r>
              <a:rPr lang="en-US" sz="2800" i="1" dirty="0" smtClean="0"/>
              <a:t>without</a:t>
            </a:r>
            <a:r>
              <a:rPr lang="en-US" sz="2800" dirty="0" smtClean="0"/>
              <a:t> any specific data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698230" y="6310883"/>
            <a:ext cx="923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(Lee et al., 2017; Johnson et al., 2016; Ha et al., 2016)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424"/>
            <a:ext cx="12192000" cy="33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63" y="2126191"/>
            <a:ext cx="6127920" cy="404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1234"/>
            <a:ext cx="10515600" cy="6691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Character-level Multilingual Translation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516" y="1649186"/>
            <a:ext cx="11098967" cy="4526761"/>
          </a:xfrm>
        </p:spPr>
        <p:txBody>
          <a:bodyPr/>
          <a:lstStyle/>
          <a:p>
            <a:r>
              <a:rPr lang="en-US" dirty="0" smtClean="0"/>
              <a:t>Prevents overfitting with low-resource language pairs</a:t>
            </a:r>
            <a:endParaRPr lang="en-US" dirty="0" smtClean="0"/>
          </a:p>
          <a:p>
            <a:r>
              <a:rPr lang="en-US" dirty="0" smtClean="0"/>
              <a:t>Perhaps, a way to build a MT</a:t>
            </a:r>
            <a:br>
              <a:rPr lang="en-US" dirty="0" smtClean="0"/>
            </a:br>
            <a:r>
              <a:rPr lang="en-US" dirty="0" smtClean="0"/>
              <a:t>system for Basque languages?</a:t>
            </a:r>
          </a:p>
          <a:p>
            <a:pPr lvl="1"/>
            <a:r>
              <a:rPr lang="en-US" dirty="0"/>
              <a:t>Many dialects: Biscayan,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Gipuzkoan</a:t>
            </a:r>
            <a:r>
              <a:rPr lang="en-US" dirty="0"/>
              <a:t>, Navarrese,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Navarro-</a:t>
            </a:r>
            <a:r>
              <a:rPr lang="en-US" dirty="0" err="1" smtClean="0"/>
              <a:t>Lapurdian</a:t>
            </a:r>
            <a:r>
              <a:rPr lang="en-US" dirty="0" smtClean="0"/>
              <a:t>, </a:t>
            </a:r>
            <a:r>
              <a:rPr lang="en-US" dirty="0" err="1" smtClean="0"/>
              <a:t>Souletin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698230" y="6310883"/>
            <a:ext cx="923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(Lee et al., </a:t>
            </a:r>
            <a:r>
              <a:rPr lang="en-US" dirty="0" smtClean="0"/>
              <a:t>2017)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4" y="4327070"/>
            <a:ext cx="4947539" cy="232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Non-parametric </a:t>
            </a:r>
            <a:br>
              <a:rPr lang="en-US" dirty="0" smtClean="0"/>
            </a:br>
            <a:r>
              <a:rPr lang="en-US" dirty="0" smtClean="0"/>
              <a:t>neural machine translation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Bridging question-answering, information retrieval and machine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question-answering machine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3" y="1471747"/>
            <a:ext cx="10346433" cy="300077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515" y="4472525"/>
            <a:ext cx="11098967" cy="2189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Natural language query understanding</a:t>
            </a:r>
          </a:p>
          <a:p>
            <a:r>
              <a:rPr lang="en-US" dirty="0" smtClean="0"/>
              <a:t>Information retrieval</a:t>
            </a:r>
          </a:p>
          <a:p>
            <a:r>
              <a:rPr lang="en-US" dirty="0" smtClean="0"/>
              <a:t>Information fusion</a:t>
            </a:r>
          </a:p>
          <a:p>
            <a:r>
              <a:rPr lang="en-US" dirty="0" smtClean="0"/>
              <a:t>Answer synthesis</a:t>
            </a:r>
          </a:p>
        </p:txBody>
      </p:sp>
    </p:spTree>
    <p:extLst>
      <p:ext uri="{BB962C8B-B14F-4D97-AF65-F5344CB8AC3E}">
        <p14:creationId xmlns:p14="http://schemas.microsoft.com/office/powerpoint/2010/main" val="18617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37" y="249155"/>
            <a:ext cx="7241190" cy="2102406"/>
          </a:xfr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13888" y="532352"/>
            <a:ext cx="9975954" cy="1478661"/>
          </a:xfrm>
        </p:spPr>
        <p:txBody>
          <a:bodyPr>
            <a:normAutofit/>
          </a:bodyPr>
          <a:lstStyle/>
          <a:p>
            <a:r>
              <a:rPr lang="en-US" smtClean="0"/>
              <a:t>Neural </a:t>
            </a:r>
            <a:r>
              <a:rPr lang="en-US" dirty="0" smtClean="0"/>
              <a:t>Query </a:t>
            </a:r>
            <a:r>
              <a:rPr lang="en-US" dirty="0" err="1" smtClean="0"/>
              <a:t>Reformulator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9" y="1886867"/>
            <a:ext cx="6023924" cy="383541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6584183" y="2863117"/>
            <a:ext cx="5607817" cy="3203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/>
              <a:t>Neural Query Reformulator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Reads an original query q0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Augment/reformulate q0</a:t>
            </a:r>
          </a:p>
          <a:p>
            <a:pPr marL="0" indent="0">
              <a:buFont typeface="Arial"/>
              <a:buNone/>
            </a:pPr>
            <a:r>
              <a:rPr lang="en-US" sz="2400" b="1" smtClean="0"/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Hard RL problem: partial observability due to the black box search engine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Policy gradient to maximize recall@K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85054" y="6203858"/>
            <a:ext cx="728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Nogueira</a:t>
            </a:r>
            <a:r>
              <a:rPr lang="en-US" i="1" dirty="0" smtClean="0"/>
              <a:t> &amp; Cho, 2017; </a:t>
            </a:r>
            <a:r>
              <a:rPr lang="en-US" i="1" dirty="0"/>
              <a:t>Buck et al., 2017)</a:t>
            </a:r>
            <a:endParaRPr lang="en-US" i="1" dirty="0" smtClean="0"/>
          </a:p>
          <a:p>
            <a:r>
              <a:rPr lang="en-US" i="1" dirty="0" smtClean="0"/>
              <a:t>Code and </a:t>
            </a:r>
            <a:r>
              <a:rPr lang="en-US" i="1" dirty="0"/>
              <a:t>data available at https://</a:t>
            </a:r>
            <a:r>
              <a:rPr lang="en-US" i="1" dirty="0" err="1"/>
              <a:t>github.com</a:t>
            </a:r>
            <a:r>
              <a:rPr lang="en-US" i="1" dirty="0"/>
              <a:t>/</a:t>
            </a:r>
            <a:r>
              <a:rPr lang="en-US" i="1" dirty="0" err="1"/>
              <a:t>nyu</a:t>
            </a:r>
            <a:r>
              <a:rPr lang="en-US" i="1" dirty="0"/>
              <a:t>-dl/</a:t>
            </a:r>
            <a:r>
              <a:rPr lang="en-US" i="1" dirty="0" err="1"/>
              <a:t>QueryReformulator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1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37" y="249155"/>
            <a:ext cx="7241190" cy="210240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9764" y="528129"/>
            <a:ext cx="10155836" cy="1478661"/>
          </a:xfrm>
        </p:spPr>
        <p:txBody>
          <a:bodyPr>
            <a:normAutofit/>
          </a:bodyPr>
          <a:lstStyle/>
          <a:p>
            <a:r>
              <a:rPr lang="en-US" dirty="0" err="1" smtClean="0"/>
              <a:t>SearchQA</a:t>
            </a:r>
            <a:r>
              <a:rPr lang="en-US" dirty="0" smtClean="0"/>
              <a:t>: new dataset </a:t>
            </a:r>
            <a:br>
              <a:rPr lang="en-US" dirty="0" smtClean="0"/>
            </a:br>
            <a:r>
              <a:rPr lang="en-US" dirty="0" smtClean="0"/>
              <a:t>   for machine comprehension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85054" y="6203858"/>
            <a:ext cx="551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(Dunn et al., 2017; Buck et al., 2017)</a:t>
            </a:r>
          </a:p>
          <a:p>
            <a:r>
              <a:rPr lang="en-US" i="1" dirty="0"/>
              <a:t>Data available at https://</a:t>
            </a:r>
            <a:r>
              <a:rPr lang="en-US" i="1" dirty="0" err="1"/>
              <a:t>github.com</a:t>
            </a:r>
            <a:r>
              <a:rPr lang="en-US" i="1" dirty="0"/>
              <a:t>/</a:t>
            </a:r>
            <a:r>
              <a:rPr lang="en-US" i="1" dirty="0" err="1"/>
              <a:t>nyu</a:t>
            </a:r>
            <a:r>
              <a:rPr lang="en-US" i="1" dirty="0"/>
              <a:t>-dl/</a:t>
            </a:r>
            <a:r>
              <a:rPr lang="en-US" i="1" dirty="0" err="1"/>
              <a:t>SearchQA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4" y="2113613"/>
            <a:ext cx="6672715" cy="415022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7010400" y="2413423"/>
            <a:ext cx="5181600" cy="1888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/>
              <a:t>SearchQA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Realistic, noisy context from Google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Multiple snippets per question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Large-scale data (140k q-a-c tuples)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24" y="4364039"/>
            <a:ext cx="5159216" cy="22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Exploits an off-the-shelf, black-box search engine</a:t>
            </a:r>
          </a:p>
          <a:p>
            <a:pPr lvl="1"/>
            <a:r>
              <a:rPr lang="en-US" dirty="0" smtClean="0"/>
              <a:t>Fast retrieval of relevant information from a vast amount of sources</a:t>
            </a:r>
          </a:p>
          <a:p>
            <a:r>
              <a:rPr lang="en-US" dirty="0" smtClean="0"/>
              <a:t>Retrieved information is inherently noisy</a:t>
            </a:r>
          </a:p>
          <a:p>
            <a:pPr lvl="1"/>
            <a:r>
              <a:rPr lang="en-US" dirty="0" smtClean="0"/>
              <a:t>Search engines are never perfect</a:t>
            </a:r>
          </a:p>
          <a:p>
            <a:pPr lvl="1"/>
            <a:r>
              <a:rPr lang="en-US" dirty="0" smtClean="0"/>
              <a:t>A search engine maximizes its own internal (unknown) reward</a:t>
            </a:r>
          </a:p>
          <a:p>
            <a:r>
              <a:rPr lang="en-US" dirty="0"/>
              <a:t>Neural networks “adapt” to such a black-box search engine</a:t>
            </a:r>
          </a:p>
          <a:p>
            <a:pPr lvl="1"/>
            <a:r>
              <a:rPr lang="en-US" dirty="0" smtClean="0"/>
              <a:t>Neural </a:t>
            </a:r>
            <a:r>
              <a:rPr lang="en-US" dirty="0"/>
              <a:t>networks </a:t>
            </a:r>
            <a:r>
              <a:rPr lang="en-US" dirty="0" smtClean="0"/>
              <a:t>must “learn</a:t>
            </a:r>
            <a:r>
              <a:rPr lang="en-US" dirty="0"/>
              <a:t>” to use a black-box </a:t>
            </a:r>
            <a:r>
              <a:rPr lang="en-US" dirty="0" smtClean="0"/>
              <a:t>component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Can neural machine translation use a search engine as well?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Retrieval Stage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1" y="1481070"/>
            <a:ext cx="7172302" cy="51855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397222" y="1825625"/>
            <a:ext cx="5203065" cy="4351338"/>
          </a:xfrm>
        </p:spPr>
        <p:txBody>
          <a:bodyPr/>
          <a:lstStyle/>
          <a:p>
            <a:r>
              <a:rPr lang="en-US" dirty="0" smtClean="0"/>
              <a:t>Off-the-shelf search engine indexes the whole training set</a:t>
            </a:r>
          </a:p>
          <a:p>
            <a:r>
              <a:rPr lang="en-US" dirty="0" smtClean="0"/>
              <a:t>The engine is queried with a current source sentence</a:t>
            </a:r>
          </a:p>
          <a:p>
            <a:r>
              <a:rPr lang="en-US" dirty="0" smtClean="0"/>
              <a:t>Only top-few translation pairs are selected at the end</a:t>
            </a:r>
          </a:p>
          <a:p>
            <a:endParaRPr lang="en-US" dirty="0"/>
          </a:p>
          <a:p>
            <a:r>
              <a:rPr lang="en-US" dirty="0" smtClean="0"/>
              <a:t>Extremely efficient!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98755" y="6445135"/>
            <a:ext cx="170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Gu</a:t>
            </a:r>
            <a:r>
              <a:rPr lang="en-US" i="1" dirty="0" smtClean="0"/>
              <a:t>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8991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Stage (1)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98755" y="6445135"/>
            <a:ext cx="170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Gu</a:t>
            </a:r>
            <a:r>
              <a:rPr lang="en-US" i="1" dirty="0" smtClean="0"/>
              <a:t> et al., 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Store the retrieved pair in a key-value memory </a:t>
            </a:r>
            <a:r>
              <a:rPr lang="en-US" sz="2400" dirty="0" smtClean="0"/>
              <a:t>(</a:t>
            </a:r>
            <a:r>
              <a:rPr lang="en-US" sz="2400" dirty="0" err="1" smtClean="0"/>
              <a:t>Gulcehre</a:t>
            </a:r>
            <a:r>
              <a:rPr lang="en-US" sz="2400" dirty="0" smtClean="0"/>
              <a:t> et al., 2016; </a:t>
            </a:r>
            <a:r>
              <a:rPr lang="en-US" sz="2400" dirty="0" err="1" smtClean="0"/>
              <a:t>Henaff</a:t>
            </a:r>
            <a:r>
              <a:rPr lang="en-US" sz="2400" dirty="0" smtClean="0"/>
              <a:t> et al., 2017)</a:t>
            </a:r>
          </a:p>
          <a:p>
            <a:r>
              <a:rPr lang="en-US" dirty="0" smtClean="0"/>
              <a:t>Use the attention-based neural machine translation</a:t>
            </a:r>
          </a:p>
          <a:p>
            <a:pPr lvl="1"/>
            <a:r>
              <a:rPr lang="en-US" dirty="0" smtClean="0"/>
              <a:t>Key: the context vector</a:t>
            </a:r>
          </a:p>
          <a:p>
            <a:pPr lvl="1"/>
            <a:r>
              <a:rPr lang="en-US" dirty="0" smtClean="0"/>
              <a:t>Value: the target symbol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6850" y="2610644"/>
            <a:ext cx="4432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Stage (2)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98755" y="6445135"/>
            <a:ext cx="170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Gu</a:t>
            </a:r>
            <a:r>
              <a:rPr lang="en-US" i="1" dirty="0" smtClean="0"/>
              <a:t> et al., 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4561" y="3412900"/>
            <a:ext cx="5181600" cy="2786645"/>
          </a:xfrm>
        </p:spPr>
        <p:txBody>
          <a:bodyPr/>
          <a:lstStyle/>
          <a:p>
            <a:r>
              <a:rPr lang="en-US" dirty="0" smtClean="0"/>
              <a:t>Retrieves relevant target symbols from the memory</a:t>
            </a:r>
          </a:p>
          <a:p>
            <a:pPr lvl="1"/>
            <a:r>
              <a:rPr lang="en-US" sz="2000" dirty="0" smtClean="0"/>
              <a:t>Key: the current context vector</a:t>
            </a:r>
          </a:p>
          <a:p>
            <a:r>
              <a:rPr lang="en-US" dirty="0" smtClean="0"/>
              <a:t>Incorporate the retrieved value into computing the target distribution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27302" y="1330564"/>
            <a:ext cx="7714730" cy="50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" y="620365"/>
            <a:ext cx="5606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Brief resurrection in </a:t>
            </a:r>
            <a:r>
              <a:rPr lang="en-US" sz="3200" dirty="0" smtClean="0"/>
              <a:t>1997: Spain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917" t="23333" b="4557"/>
          <a:stretch/>
        </p:blipFill>
        <p:spPr>
          <a:xfrm>
            <a:off x="8033658" y="195944"/>
            <a:ext cx="4026057" cy="317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5140"/>
            <a:ext cx="10446004" cy="53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retrieval, better translation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7" y="1690688"/>
            <a:ext cx="10811183" cy="4049485"/>
          </a:xfrm>
        </p:spPr>
      </p:pic>
    </p:spTree>
    <p:extLst>
      <p:ext uri="{BB962C8B-B14F-4D97-AF65-F5344CB8AC3E}">
        <p14:creationId xmlns:p14="http://schemas.microsoft.com/office/powerpoint/2010/main" val="8308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consistent translation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6" y="1454854"/>
            <a:ext cx="11199308" cy="3799927"/>
          </a:xfrm>
        </p:spPr>
      </p:pic>
      <p:cxnSp>
        <p:nvCxnSpPr>
          <p:cNvPr id="8" name="Straight Connector 7"/>
          <p:cNvCxnSpPr/>
          <p:nvPr/>
        </p:nvCxnSpPr>
        <p:spPr>
          <a:xfrm>
            <a:off x="1971618" y="3722225"/>
            <a:ext cx="50227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66440" y="4909995"/>
            <a:ext cx="607454" cy="21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5421085"/>
            <a:ext cx="10515600" cy="1175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Translation with consistent style and word choice</a:t>
            </a:r>
          </a:p>
          <a:p>
            <a:r>
              <a:rPr lang="en-US" dirty="0" smtClean="0"/>
              <a:t>Personalized translation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65125"/>
            <a:ext cx="11353800" cy="1325563"/>
          </a:xfrm>
        </p:spPr>
        <p:txBody>
          <a:bodyPr/>
          <a:lstStyle/>
          <a:p>
            <a:r>
              <a:rPr lang="en-US" dirty="0" smtClean="0"/>
              <a:t>Other advances in neural machine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3875"/>
            <a:ext cx="10515600" cy="5189772"/>
          </a:xfrm>
        </p:spPr>
        <p:txBody>
          <a:bodyPr>
            <a:normAutofit/>
          </a:bodyPr>
          <a:lstStyle/>
          <a:p>
            <a:r>
              <a:rPr lang="en-US" dirty="0" smtClean="0"/>
              <a:t>Discourse-level machine translation</a:t>
            </a:r>
          </a:p>
          <a:p>
            <a:pPr lvl="1"/>
            <a:r>
              <a:rPr lang="en-US" dirty="0" smtClean="0"/>
              <a:t>[Jean et al., 2017; DCU, 2017]</a:t>
            </a:r>
          </a:p>
          <a:p>
            <a:r>
              <a:rPr lang="en-US" dirty="0" smtClean="0"/>
              <a:t>Better decoding strategies</a:t>
            </a:r>
          </a:p>
          <a:p>
            <a:pPr lvl="1"/>
            <a:r>
              <a:rPr lang="en-US" dirty="0" smtClean="0"/>
              <a:t>Learning-to-search </a:t>
            </a:r>
            <a:r>
              <a:rPr lang="en-US" sz="2000" dirty="0" smtClean="0"/>
              <a:t>[Wiseman &amp; Rush, 2016]</a:t>
            </a:r>
          </a:p>
          <a:p>
            <a:pPr lvl="1"/>
            <a:r>
              <a:rPr lang="en-US" dirty="0" smtClean="0"/>
              <a:t>Reinforcement learning </a:t>
            </a:r>
            <a:r>
              <a:rPr lang="en-US" sz="2000" dirty="0" smtClean="0"/>
              <a:t>[MRT, 2016; </a:t>
            </a:r>
            <a:r>
              <a:rPr lang="en-US" sz="2000" dirty="0" err="1" smtClean="0"/>
              <a:t>Ranzato</a:t>
            </a:r>
            <a:r>
              <a:rPr lang="en-US" sz="2000" dirty="0" smtClean="0"/>
              <a:t> et al., 2015; </a:t>
            </a:r>
            <a:r>
              <a:rPr lang="en-US" sz="2000" dirty="0" err="1" smtClean="0"/>
              <a:t>Bahdanau</a:t>
            </a:r>
            <a:r>
              <a:rPr lang="en-US" sz="2000" dirty="0" smtClean="0"/>
              <a:t> et al., 2015]</a:t>
            </a:r>
            <a:endParaRPr lang="en-US" dirty="0" smtClean="0"/>
          </a:p>
          <a:p>
            <a:pPr lvl="1"/>
            <a:r>
              <a:rPr lang="en-US" dirty="0" smtClean="0"/>
              <a:t>Trainable decoding </a:t>
            </a:r>
            <a:r>
              <a:rPr lang="en-US" sz="2000" dirty="0" smtClean="0"/>
              <a:t>[</a:t>
            </a:r>
            <a:r>
              <a:rPr lang="en-US" sz="2000" dirty="0" err="1" smtClean="0"/>
              <a:t>Gu</a:t>
            </a:r>
            <a:r>
              <a:rPr lang="en-US" sz="2000" dirty="0" smtClean="0"/>
              <a:t> et al., 2017]</a:t>
            </a:r>
            <a:endParaRPr lang="en-US" dirty="0" smtClean="0"/>
          </a:p>
          <a:p>
            <a:pPr lvl="1"/>
            <a:r>
              <a:rPr lang="en-US" dirty="0" smtClean="0"/>
              <a:t>Alternative decoding cost </a:t>
            </a:r>
            <a:r>
              <a:rPr lang="en-US" sz="2000" dirty="0" smtClean="0"/>
              <a:t>[Li et al., 2016; Li et al., 2017]</a:t>
            </a:r>
            <a:endParaRPr lang="en-US" dirty="0" smtClean="0"/>
          </a:p>
          <a:p>
            <a:r>
              <a:rPr lang="en-US" dirty="0" smtClean="0"/>
              <a:t>Linguistics-guided neural machine translation</a:t>
            </a:r>
          </a:p>
          <a:p>
            <a:pPr lvl="1"/>
            <a:r>
              <a:rPr lang="en-US" dirty="0" smtClean="0"/>
              <a:t>Learning to parse and translate </a:t>
            </a:r>
            <a:r>
              <a:rPr lang="en-US" sz="2000" dirty="0" smtClean="0"/>
              <a:t>[</a:t>
            </a:r>
            <a:r>
              <a:rPr lang="en-US" sz="2000" dirty="0" err="1" smtClean="0"/>
              <a:t>Eriguchi</a:t>
            </a:r>
            <a:r>
              <a:rPr lang="en-US" sz="2000" dirty="0" smtClean="0"/>
              <a:t> et al., 2017; </a:t>
            </a:r>
            <a:r>
              <a:rPr lang="en-US" sz="2000" dirty="0" err="1" smtClean="0"/>
              <a:t>Rohee</a:t>
            </a:r>
            <a:r>
              <a:rPr lang="en-US" sz="2000" dirty="0" smtClean="0"/>
              <a:t> &amp; Goldberg, 2017; Luong et al., 2016]</a:t>
            </a:r>
            <a:endParaRPr lang="en-US" dirty="0" smtClean="0"/>
          </a:p>
          <a:p>
            <a:pPr lvl="1"/>
            <a:r>
              <a:rPr lang="en-US" dirty="0" smtClean="0"/>
              <a:t>Syntax-aware neural machine translation </a:t>
            </a:r>
            <a:r>
              <a:rPr lang="en-US" sz="2000" dirty="0" smtClean="0"/>
              <a:t>[</a:t>
            </a:r>
            <a:r>
              <a:rPr lang="en-US" sz="2000" dirty="0" err="1" smtClean="0"/>
              <a:t>Nadejde</a:t>
            </a:r>
            <a:r>
              <a:rPr lang="en-US" sz="2000" dirty="0" smtClean="0"/>
              <a:t> et al., 2017]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66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60478" cy="2852737"/>
          </a:xfrm>
        </p:spPr>
        <p:txBody>
          <a:bodyPr/>
          <a:lstStyle/>
          <a:p>
            <a:r>
              <a:rPr lang="en-US" dirty="0" smtClean="0"/>
              <a:t>Task-driven Linguistics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Understanding what neural networks have learned about languages</a:t>
            </a:r>
          </a:p>
        </p:txBody>
      </p:sp>
    </p:spTree>
    <p:extLst>
      <p:ext uri="{BB962C8B-B14F-4D97-AF65-F5344CB8AC3E}">
        <p14:creationId xmlns:p14="http://schemas.microsoft.com/office/powerpoint/2010/main" val="16251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Task-driven Linguistics (1)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234" y="2203554"/>
            <a:ext cx="5752862" cy="3270697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4" y="2728210"/>
            <a:ext cx="7688914" cy="2746041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4946754" y="3552669"/>
            <a:ext cx="1963712" cy="659567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21312" y="2200141"/>
            <a:ext cx="85443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/>
              <a:t>?</a:t>
            </a:r>
            <a:endParaRPr lang="en-US" sz="11500" b="1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5561351"/>
            <a:ext cx="10515600" cy="113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has the neural net learned about natural languages?</a:t>
            </a:r>
          </a:p>
          <a:p>
            <a:r>
              <a:rPr lang="en-US" dirty="0" smtClean="0"/>
              <a:t>Can it tell us one or two things about language that we didn’t know?</a:t>
            </a:r>
          </a:p>
        </p:txBody>
      </p:sp>
    </p:spTree>
    <p:extLst>
      <p:ext uri="{BB962C8B-B14F-4D97-AF65-F5344CB8AC3E}">
        <p14:creationId xmlns:p14="http://schemas.microsoft.com/office/powerpoint/2010/main" val="5744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1573967"/>
            <a:ext cx="10515600" cy="4602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Dependency parser (Stanford parser)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Unsupervised recurrent language model </a:t>
            </a:r>
            <a:r>
              <a:rPr lang="en-US" sz="2400" dirty="0" smtClean="0"/>
              <a:t>(Lee, Levy &amp; </a:t>
            </a:r>
            <a:r>
              <a:rPr lang="en-US" sz="2400" dirty="0" err="1" smtClean="0"/>
              <a:t>Zettlemoyer</a:t>
            </a:r>
            <a:r>
              <a:rPr lang="en-US" sz="2400" dirty="0" smtClean="0"/>
              <a:t>, 2017)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Task-driven Linguistics (2)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4729185"/>
            <a:ext cx="8705850" cy="1667419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975"/>
            <a:ext cx="12192000" cy="14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56" y="2413521"/>
            <a:ext cx="6263544" cy="340149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Task-driven Linguistics (3)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574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Germanic Languages </a:t>
            </a:r>
            <a:r>
              <a:rPr lang="en-US" sz="2000" b="0" dirty="0" smtClean="0"/>
              <a:t>(</a:t>
            </a:r>
            <a:r>
              <a:rPr lang="en-US" sz="2000" b="0" dirty="0" err="1" smtClean="0"/>
              <a:t>Harbert</a:t>
            </a:r>
            <a:r>
              <a:rPr lang="en-US" sz="2000" b="0" dirty="0" smtClean="0"/>
              <a:t>, 2006)</a:t>
            </a:r>
            <a:endParaRPr lang="en-US" b="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2" y="2038663"/>
            <a:ext cx="5818933" cy="414631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574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Multilingual recurrent language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2038662"/>
            <a:ext cx="386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Östling</a:t>
            </a:r>
            <a:r>
              <a:rPr lang="en-US" i="1" dirty="0" smtClean="0"/>
              <a:t> &amp; Tiedemann, 2016)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8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88" y="2436096"/>
            <a:ext cx="4310011" cy="40686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Task-driven Linguistics (4)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574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Pragmatics </a:t>
            </a:r>
            <a:r>
              <a:rPr lang="en-US" b="0" dirty="0" smtClean="0"/>
              <a:t>and </a:t>
            </a:r>
            <a:r>
              <a:rPr lang="en-US" dirty="0" smtClean="0"/>
              <a:t>Grounding</a:t>
            </a:r>
            <a:endParaRPr lang="en-US" b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574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Communicating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1933732"/>
            <a:ext cx="587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Lazaridou</a:t>
            </a:r>
            <a:r>
              <a:rPr lang="en-US" i="1" dirty="0" smtClean="0"/>
              <a:t> et al., 2017; Jorge et al., 2017; </a:t>
            </a:r>
            <a:r>
              <a:rPr lang="en-US" i="1" dirty="0" err="1" smtClean="0"/>
              <a:t>Evtimova</a:t>
            </a:r>
            <a:r>
              <a:rPr lang="en-US" i="1" dirty="0" smtClean="0"/>
              <a:t> et al., under review; and others)</a:t>
            </a:r>
            <a:endParaRPr lang="en-US" i="1" dirty="0"/>
          </a:p>
          <a:p>
            <a:endParaRPr lang="en-US" i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172" r="26107"/>
          <a:stretch/>
        </p:blipFill>
        <p:spPr>
          <a:xfrm>
            <a:off x="839788" y="2038662"/>
            <a:ext cx="4826832" cy="44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Task-driven Linguistics </a:t>
            </a:r>
            <a:r>
              <a:rPr lang="mr-IN" dirty="0" smtClean="0"/>
              <a:t>–</a:t>
            </a:r>
            <a:r>
              <a:rPr lang="en-US" dirty="0" smtClean="0"/>
              <a:t>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77635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Build/update a end-to-end trainable system for a task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Train the system for the task using (large)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Analyze the trained system with respect to known facts/properties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new knowledge out of the trained system.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 back to 1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019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/>
              <a:t>Eskerrik</a:t>
            </a:r>
            <a:r>
              <a:rPr lang="en-US" dirty="0" smtClean="0"/>
              <a:t> </a:t>
            </a:r>
            <a:r>
              <a:rPr lang="en-US" dirty="0" err="1"/>
              <a:t>asko</a:t>
            </a:r>
            <a:r>
              <a:rPr lang="en-US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2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neural machine translation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09" y="1429425"/>
            <a:ext cx="2646878" cy="5173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47" y="1429424"/>
            <a:ext cx="2644453" cy="5169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96" y="1429424"/>
            <a:ext cx="2646482" cy="5167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80996" y="1240971"/>
            <a:ext cx="2483590" cy="5617029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 is Conditional Language Modelling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Language modelling, conditional language modelling to machine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modelling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big question: how likely is a given sentence? </a:t>
            </a:r>
          </a:p>
          <a:p>
            <a:endParaRPr lang="en-US" dirty="0" smtClean="0"/>
          </a:p>
          <a:p>
            <a:r>
              <a:rPr lang="en-US" dirty="0" smtClean="0"/>
              <a:t>Sentence: a sequence of symbols </a:t>
            </a:r>
          </a:p>
          <a:p>
            <a:r>
              <a:rPr lang="en-US" dirty="0" smtClean="0"/>
              <a:t>Language modelling:</a:t>
            </a:r>
          </a:p>
          <a:p>
            <a:endParaRPr lang="en-US" dirty="0"/>
          </a:p>
          <a:p>
            <a:r>
              <a:rPr lang="en-US" i="1" dirty="0" smtClean="0"/>
              <a:t>But, what is it good for?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86" y="3381226"/>
            <a:ext cx="3403237" cy="403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5880"/>
            <a:ext cx="2508354" cy="3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Language modelling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A big question: how likely is a sentence given “context”? </a:t>
            </a:r>
          </a:p>
          <a:p>
            <a:endParaRPr lang="en-US" dirty="0" smtClean="0"/>
          </a:p>
          <a:p>
            <a:r>
              <a:rPr lang="en-US" dirty="0" smtClean="0"/>
              <a:t>Sentence: a sequence of symbols </a:t>
            </a:r>
          </a:p>
          <a:p>
            <a:r>
              <a:rPr lang="en-US" dirty="0" smtClean="0"/>
              <a:t>Context: some variable</a:t>
            </a:r>
          </a:p>
          <a:p>
            <a:r>
              <a:rPr lang="en-US" dirty="0" smtClean="0"/>
              <a:t>Conditional language modelling: </a:t>
            </a:r>
          </a:p>
          <a:p>
            <a:endParaRPr lang="en-US" dirty="0"/>
          </a:p>
          <a:p>
            <a:r>
              <a:rPr lang="en-US" i="1" dirty="0" smtClean="0"/>
              <a:t>What can we do with it?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smtClean="0"/>
              <a:t>Scoring: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smtClean="0"/>
              <a:t>Generation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75880"/>
            <a:ext cx="2508354" cy="398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416" y="3432747"/>
            <a:ext cx="280760" cy="291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648" y="3934710"/>
            <a:ext cx="3107440" cy="389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076" y="5331029"/>
            <a:ext cx="3107440" cy="389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473" y="5855712"/>
            <a:ext cx="2936199" cy="5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6783</TotalTime>
  <Words>1791</Words>
  <Application>Microsoft Macintosh PowerPoint</Application>
  <PresentationFormat>Widescreen</PresentationFormat>
  <Paragraphs>309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Calibri</vt:lpstr>
      <vt:lpstr>Calibri Light</vt:lpstr>
      <vt:lpstr>Mangal</vt:lpstr>
      <vt:lpstr>Arial</vt:lpstr>
      <vt:lpstr>Office Theme</vt:lpstr>
      <vt:lpstr>Neural Machine Translation</vt:lpstr>
      <vt:lpstr>A bit of historical remark</vt:lpstr>
      <vt:lpstr>PowerPoint Presentation</vt:lpstr>
      <vt:lpstr>PowerPoint Presentation</vt:lpstr>
      <vt:lpstr>PowerPoint Presentation</vt:lpstr>
      <vt:lpstr>Modern neural machine translation</vt:lpstr>
      <vt:lpstr>Machine Translation is Conditional Language Modelling</vt:lpstr>
      <vt:lpstr>Language modelling</vt:lpstr>
      <vt:lpstr>Conditional Language modelling (1)</vt:lpstr>
      <vt:lpstr>Conditional Language modelling (2)</vt:lpstr>
      <vt:lpstr>Conditional Language modelling (2)</vt:lpstr>
      <vt:lpstr>Recurrent language modelling (1)</vt:lpstr>
      <vt:lpstr>Recurrent language modelling (2)</vt:lpstr>
      <vt:lpstr>Recurrent language modelling (3)</vt:lpstr>
      <vt:lpstr>Neural machine translation</vt:lpstr>
      <vt:lpstr>Attention-based neural machine translation (1)</vt:lpstr>
      <vt:lpstr>Attention-based neural machine translation (2)</vt:lpstr>
      <vt:lpstr>Attention-based neural machine translation (3)</vt:lpstr>
      <vt:lpstr>PowerPoint Presentation</vt:lpstr>
      <vt:lpstr>PowerPoint Presentation</vt:lpstr>
      <vt:lpstr>PowerPoint Presentation</vt:lpstr>
      <vt:lpstr>PowerPoint Presentation</vt:lpstr>
      <vt:lpstr>Continuous representation: Interlingua 2.0?</vt:lpstr>
      <vt:lpstr>What does NMT do?</vt:lpstr>
      <vt:lpstr>What is this “continuous vector space”?</vt:lpstr>
      <vt:lpstr>What is this “continuous vector space”?</vt:lpstr>
      <vt:lpstr>What is this “continuous vector space”?</vt:lpstr>
      <vt:lpstr>Multi-way, multilingual machine translation (1)</vt:lpstr>
      <vt:lpstr>Multi-way, multilingual machine translation (2)</vt:lpstr>
      <vt:lpstr>Multi-way, multilingual machine translation (3)</vt:lpstr>
      <vt:lpstr>Beyond languages: multimodal translation</vt:lpstr>
      <vt:lpstr>Beyond languages: multimodal translation</vt:lpstr>
      <vt:lpstr>What is a sentence? </vt:lpstr>
      <vt:lpstr>What is a sentence to a neural net?</vt:lpstr>
      <vt:lpstr>Why not words?</vt:lpstr>
      <vt:lpstr>Then, what should we do…?</vt:lpstr>
      <vt:lpstr>Character-level translation</vt:lpstr>
      <vt:lpstr>Fully Character-level translation</vt:lpstr>
      <vt:lpstr>PowerPoint Presentation</vt:lpstr>
      <vt:lpstr>Character-level Multilingual Translation </vt:lpstr>
      <vt:lpstr>Character-level Multilingual Translation </vt:lpstr>
      <vt:lpstr>Non-parametric  neural machine translation</vt:lpstr>
      <vt:lpstr>A general question-answering machine</vt:lpstr>
      <vt:lpstr>Neural Query Reformulator</vt:lpstr>
      <vt:lpstr>SearchQA: new dataset     for machine comprehension</vt:lpstr>
      <vt:lpstr>Underlying ideas</vt:lpstr>
      <vt:lpstr>Retrieval Stage</vt:lpstr>
      <vt:lpstr>Translation Stage (1)</vt:lpstr>
      <vt:lpstr>Translation Stage (2)</vt:lpstr>
      <vt:lpstr>Better retrieval, better translation</vt:lpstr>
      <vt:lpstr>More consistent translation</vt:lpstr>
      <vt:lpstr>Other advances in neural machine translation</vt:lpstr>
      <vt:lpstr>Task-driven Linguistics</vt:lpstr>
      <vt:lpstr>Task-driven Linguistics (1)</vt:lpstr>
      <vt:lpstr>Task-driven Linguistics (2)</vt:lpstr>
      <vt:lpstr>Task-driven Linguistics (3)</vt:lpstr>
      <vt:lpstr>Task-driven Linguistics (4)</vt:lpstr>
      <vt:lpstr>Task-driven Linguistics – Proposal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Kyung Hyun Cho</dc:creator>
  <cp:lastModifiedBy>Kyung Hyun Cho</cp:lastModifiedBy>
  <cp:revision>184</cp:revision>
  <dcterms:created xsi:type="dcterms:W3CDTF">2017-05-20T20:47:23Z</dcterms:created>
  <dcterms:modified xsi:type="dcterms:W3CDTF">2017-05-29T08:44:24Z</dcterms:modified>
</cp:coreProperties>
</file>